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96" r:id="rId1"/>
  </p:sldMasterIdLst>
  <p:sldIdLst>
    <p:sldId id="256" r:id="rId2"/>
    <p:sldId id="263" r:id="rId3"/>
    <p:sldId id="258" r:id="rId4"/>
    <p:sldId id="261" r:id="rId5"/>
    <p:sldId id="265" r:id="rId6"/>
    <p:sldId id="257" r:id="rId7"/>
    <p:sldId id="259" r:id="rId8"/>
    <p:sldId id="262" r:id="rId9"/>
    <p:sldId id="260" r:id="rId10"/>
    <p:sldId id="264"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2" d="100"/>
          <a:sy n="92" d="100"/>
        </p:scale>
        <p:origin x="-136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DE0E866-54A0-C64D-8BFC-6C3F7443DFC5}" type="datetimeFigureOut">
              <a:rPr lang="en-US" smtClean="0"/>
              <a:t>11/26/12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3DE0E866-54A0-C64D-8BFC-6C3F7443DFC5}" type="datetimeFigureOut">
              <a:rPr lang="en-US" smtClean="0"/>
              <a:t>11/26/12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94ED3-DE7E-2146-92D5-F05B8501F0A9}" type="slidenum">
              <a:rPr lang="en-US" smtClean="0"/>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3DE0E866-54A0-C64D-8BFC-6C3F7443DFC5}" type="datetimeFigureOut">
              <a:rPr lang="en-US" smtClean="0"/>
              <a:t>11/26/12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94ED3-DE7E-2146-92D5-F05B8501F0A9}" type="slidenum">
              <a:rPr lang="en-US" smtClean="0"/>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3DE0E866-54A0-C64D-8BFC-6C3F7443DFC5}" type="datetimeFigureOut">
              <a:rPr lang="en-US" smtClean="0"/>
              <a:t>11/26/12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94ED3-DE7E-2146-92D5-F05B8501F0A9}" type="slidenum">
              <a:rPr lang="en-US" smtClean="0"/>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3DE0E866-54A0-C64D-8BFC-6C3F7443DFC5}" type="datetimeFigureOut">
              <a:rPr lang="en-US" smtClean="0"/>
              <a:t>11/26/12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94ED3-DE7E-2146-92D5-F05B8501F0A9}" type="slidenum">
              <a:rPr lang="en-US" smtClean="0"/>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3DE0E866-54A0-C64D-8BFC-6C3F7443DFC5}" type="datetimeFigureOut">
              <a:rPr lang="en-US" smtClean="0"/>
              <a:t>11/26/12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94ED3-DE7E-2146-92D5-F05B8501F0A9}" type="slidenum">
              <a:rPr lang="en-US" smtClean="0"/>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DE0E866-54A0-C64D-8BFC-6C3F7443DFC5}" type="datetimeFigureOut">
              <a:rPr lang="en-US" smtClean="0"/>
              <a:t>11/26/12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94ED3-DE7E-2146-92D5-F05B8501F0A9}" type="slidenum">
              <a:rPr lang="en-US" smtClean="0"/>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DE0E866-54A0-C64D-8BFC-6C3F7443DFC5}" type="datetimeFigureOut">
              <a:rPr lang="en-US" smtClean="0"/>
              <a:t>11/26/12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94ED3-DE7E-2146-92D5-F05B8501F0A9}" type="slidenum">
              <a:rPr lang="en-US" smtClean="0"/>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DE0E866-54A0-C64D-8BFC-6C3F7443DFC5}" type="datetimeFigureOut">
              <a:rPr lang="en-US" smtClean="0"/>
              <a:t>11/26/12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94ED3-DE7E-2146-92D5-F05B8501F0A9}" type="slidenum">
              <a:rPr lang="en-US" smtClean="0"/>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DE0E866-54A0-C64D-8BFC-6C3F7443DFC5}" type="datetimeFigureOut">
              <a:rPr lang="en-US" smtClean="0"/>
              <a:t>11/26/12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94ED3-DE7E-2146-92D5-F05B8501F0A9}"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E0E866-54A0-C64D-8BFC-6C3F7443DFC5}" type="datetimeFigureOut">
              <a:rPr lang="en-US" smtClean="0"/>
              <a:t>11/26/12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DE0E866-54A0-C64D-8BFC-6C3F7443DFC5}" type="datetimeFigureOut">
              <a:rPr lang="en-US" smtClean="0"/>
              <a:t>11/26/12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94ED3-DE7E-2146-92D5-F05B8501F0A9}"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DE0E866-54A0-C64D-8BFC-6C3F7443DFC5}" type="datetimeFigureOut">
              <a:rPr lang="en-US" smtClean="0"/>
              <a:t>11/26/12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594ED3-DE7E-2146-92D5-F05B8501F0A9}" type="slidenum">
              <a:rPr lang="en-US" smtClean="0"/>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DE0E866-54A0-C64D-8BFC-6C3F7443DFC5}" type="datetimeFigureOut">
              <a:rPr lang="en-US" smtClean="0"/>
              <a:t>11/26/12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594ED3-DE7E-2146-92D5-F05B8501F0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0E866-54A0-C64D-8BFC-6C3F7443DFC5}" type="datetimeFigureOut">
              <a:rPr lang="en-US" smtClean="0"/>
              <a:t>11/26/12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594ED3-DE7E-2146-92D5-F05B8501F0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0E866-54A0-C64D-8BFC-6C3F7443DFC5}" type="datetimeFigureOut">
              <a:rPr lang="en-US" smtClean="0"/>
              <a:t>11/26/12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94ED3-DE7E-2146-92D5-F05B8501F0A9}" type="slidenum">
              <a:rPr lang="en-US" smtClean="0"/>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3DE0E866-54A0-C64D-8BFC-6C3F7443DFC5}" type="datetimeFigureOut">
              <a:rPr lang="en-US" smtClean="0"/>
              <a:t>11/26/12</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B3594ED3-DE7E-2146-92D5-F05B8501F0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Jay_Treaty"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yodio.com/yo.aspx?CardId=FsN2NEFQ2U6G17PFRU2vKB"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Battle_of_Princeton" TargetMode="External"/><Relationship Id="rId4" Type="http://schemas.openxmlformats.org/officeDocument/2006/relationships/hyperlink" Target="http://en.wikipedia.org/wiki/Battle_of_Brandywine" TargetMode="External"/><Relationship Id="rId5" Type="http://schemas.openxmlformats.org/officeDocument/2006/relationships/hyperlink" Target="http://en.wikipedia.org/wiki/Battle_of_Germantown" TargetMode="External"/><Relationship Id="rId6" Type="http://schemas.openxmlformats.org/officeDocument/2006/relationships/hyperlink" Target="http://en.wikipedia.org/wiki/Battle_of_Saratoga" TargetMode="External"/><Relationship Id="rId7" Type="http://schemas.openxmlformats.org/officeDocument/2006/relationships/hyperlink" Target="http://en.wikipedia.org/wiki/Battle_of_Camden" TargetMode="External"/><Relationship Id="rId8" Type="http://schemas.openxmlformats.org/officeDocument/2006/relationships/hyperlink" Target="http://en.wikipedia.org/wiki/Battle_of_Cowpens" TargetMode="External"/><Relationship Id="rId9" Type="http://schemas.openxmlformats.org/officeDocument/2006/relationships/hyperlink" Target="http://en.wikipedia.org/wiki/Siege_of_Yorktown" TargetMode="External"/><Relationship Id="rId1" Type="http://schemas.openxmlformats.org/officeDocument/2006/relationships/slideLayout" Target="../slideLayouts/slideLayout2.xml"/><Relationship Id="rId2" Type="http://schemas.openxmlformats.org/officeDocument/2006/relationships/hyperlink" Target="http://en.wikipedia.org/wiki/Battle_of_Trento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IFpFHj4XfFg" TargetMode="External"/><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500" y="1994834"/>
            <a:ext cx="8001000" cy="2424766"/>
          </a:xfrm>
        </p:spPr>
        <p:txBody>
          <a:bodyPr>
            <a:normAutofit fontScale="90000"/>
          </a:bodyPr>
          <a:lstStyle/>
          <a:p>
            <a:r>
              <a:rPr lang="en-US" dirty="0" smtClean="0"/>
              <a:t>American Revolutionary War</a:t>
            </a:r>
            <a:br>
              <a:rPr lang="en-US" dirty="0" smtClean="0"/>
            </a:br>
            <a:r>
              <a:rPr lang="en-US" sz="3111" dirty="0" smtClean="0"/>
              <a:t>April 19, 1775 – September 3, 1783</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Michael Saks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Paris</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peace treaty with Britain, known as the Treaty of Paris, gave the U.S. all land east of the Mississippi River and south of the Great Lakes, though not including Florida (On September 3, 1783, Britain entered into a separate agreement with Spain under which Britain ceded Florida back to Spain.) The British abandoned the Indian allies living in this region; they were not a party to this treaty and did not recognize it until they were defeated militarily by the United States. Issues regarding boundaries and debts were not resolved until the </a:t>
            </a:r>
            <a:r>
              <a:rPr lang="en-US" dirty="0">
                <a:hlinkClick r:id="rId2"/>
              </a:rPr>
              <a:t>Jay Treaty of 1795.[135] Since the blockade was lifted and the old imperial restrictions were gone, American merchants were free to trade with any nation anywhere in the world, and their businesses flourished.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Should you need more information</a:t>
            </a:r>
          </a:p>
          <a:p>
            <a:endParaRPr lang="en-US" dirty="0" smtClean="0"/>
          </a:p>
          <a:p>
            <a:r>
              <a:rPr lang="en-US" dirty="0" smtClean="0"/>
              <a:t>http://</a:t>
            </a:r>
            <a:r>
              <a:rPr lang="en-US" dirty="0" err="1" smtClean="0"/>
              <a:t>www.google.com/cse/home?cx</a:t>
            </a:r>
            <a:r>
              <a:rPr lang="en-US" dirty="0" smtClean="0"/>
              <a:t>=005809415283920077489:pvwzwwnkh3s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 Knowledge</a:t>
            </a:r>
            <a:endParaRPr lang="en-US" dirty="0"/>
          </a:p>
        </p:txBody>
      </p:sp>
      <p:sp>
        <p:nvSpPr>
          <p:cNvPr id="3" name="Content Placeholder 2"/>
          <p:cNvSpPr>
            <a:spLocks noGrp="1"/>
          </p:cNvSpPr>
          <p:nvPr>
            <p:ph idx="1"/>
          </p:nvPr>
        </p:nvSpPr>
        <p:spPr/>
        <p:txBody>
          <a:bodyPr/>
          <a:lstStyle/>
          <a:p>
            <a:r>
              <a:rPr lang="en-US" dirty="0" smtClean="0"/>
              <a:t>What do we know already about the American Revolutionary War?</a:t>
            </a:r>
          </a:p>
          <a:p>
            <a:pPr lvl="1"/>
            <a:r>
              <a:rPr lang="en-US" dirty="0" smtClean="0"/>
              <a:t>People?</a:t>
            </a:r>
          </a:p>
          <a:p>
            <a:pPr lvl="1"/>
            <a:r>
              <a:rPr lang="en-US" dirty="0" smtClean="0"/>
              <a:t>Events?</a:t>
            </a:r>
          </a:p>
          <a:p>
            <a:pPr lvl="1"/>
            <a:r>
              <a:rPr lang="en-US" dirty="0" smtClean="0"/>
              <a:t>Outcomes?</a:t>
            </a:r>
          </a:p>
          <a:p>
            <a:pPr lvl="1"/>
            <a:r>
              <a:rPr lang="en-US" dirty="0" smtClean="0"/>
              <a:t>Locations?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t>
            </a:r>
            <a:endParaRPr lang="en-US" dirty="0"/>
          </a:p>
        </p:txBody>
      </p:sp>
      <p:sp>
        <p:nvSpPr>
          <p:cNvPr id="3" name="Content Placeholder 2"/>
          <p:cNvSpPr>
            <a:spLocks noGrp="1"/>
          </p:cNvSpPr>
          <p:nvPr>
            <p:ph idx="1"/>
          </p:nvPr>
        </p:nvSpPr>
        <p:spPr/>
        <p:txBody>
          <a:bodyPr/>
          <a:lstStyle/>
          <a:p>
            <a:r>
              <a:rPr lang="en-US" dirty="0" smtClean="0"/>
              <a:t>Great Britain vs. United States of America</a:t>
            </a:r>
          </a:p>
          <a:p>
            <a:pPr lvl="1"/>
            <a:r>
              <a:rPr lang="en-US" dirty="0" smtClean="0"/>
              <a:t>France, Netherlands, Spain later defended USA</a:t>
            </a:r>
          </a:p>
          <a:p>
            <a:pPr lvl="1"/>
            <a:endParaRPr lang="en-US" dirty="0" smtClean="0"/>
          </a:p>
          <a:p>
            <a:r>
              <a:rPr lang="en-US" dirty="0" smtClean="0"/>
              <a:t>Loyalists – Colonists who were loyal to the crown (15-20%)</a:t>
            </a:r>
          </a:p>
          <a:p>
            <a:endParaRPr lang="en-US" dirty="0" smtClean="0"/>
          </a:p>
          <a:p>
            <a:r>
              <a:rPr lang="en-US" dirty="0" smtClean="0"/>
              <a:t>Patriots – Those for the independence of America (40-45%)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Main Leaders</a:t>
            </a:r>
            <a:endParaRPr lang="en-US" dirty="0"/>
          </a:p>
        </p:txBody>
      </p:sp>
      <p:sp>
        <p:nvSpPr>
          <p:cNvPr id="8" name="Text Placeholder 7"/>
          <p:cNvSpPr>
            <a:spLocks noGrp="1"/>
          </p:cNvSpPr>
          <p:nvPr>
            <p:ph type="body" idx="1"/>
          </p:nvPr>
        </p:nvSpPr>
        <p:spPr/>
        <p:txBody>
          <a:bodyPr/>
          <a:lstStyle/>
          <a:p>
            <a:r>
              <a:rPr lang="en-US" dirty="0" smtClean="0"/>
              <a:t>Britain</a:t>
            </a:r>
            <a:endParaRPr lang="en-US" dirty="0"/>
          </a:p>
        </p:txBody>
      </p:sp>
      <p:sp>
        <p:nvSpPr>
          <p:cNvPr id="3" name="Content Placeholder 2"/>
          <p:cNvSpPr>
            <a:spLocks noGrp="1"/>
          </p:cNvSpPr>
          <p:nvPr>
            <p:ph sz="half" idx="2"/>
          </p:nvPr>
        </p:nvSpPr>
        <p:spPr/>
        <p:txBody>
          <a:bodyPr/>
          <a:lstStyle/>
          <a:p>
            <a:r>
              <a:rPr lang="en-US" dirty="0" smtClean="0"/>
              <a:t>General Howe</a:t>
            </a:r>
          </a:p>
          <a:p>
            <a:r>
              <a:rPr lang="en-US" dirty="0" smtClean="0"/>
              <a:t>Lord North </a:t>
            </a:r>
          </a:p>
          <a:p>
            <a:r>
              <a:rPr lang="en-US" dirty="0" smtClean="0"/>
              <a:t>Thomas Gage - </a:t>
            </a:r>
          </a:p>
          <a:p>
            <a:r>
              <a:rPr lang="en-US" dirty="0" smtClean="0"/>
              <a:t>Sir Henry Clinton</a:t>
            </a:r>
          </a:p>
          <a:p>
            <a:r>
              <a:rPr lang="en-US" dirty="0" smtClean="0"/>
              <a:t>Lord Cornwallis</a:t>
            </a:r>
          </a:p>
          <a:p>
            <a:r>
              <a:rPr lang="en-US" dirty="0" smtClean="0"/>
              <a:t>Benedict Arnold (defected)</a:t>
            </a:r>
          </a:p>
        </p:txBody>
      </p:sp>
      <p:sp>
        <p:nvSpPr>
          <p:cNvPr id="9" name="Text Placeholder 8"/>
          <p:cNvSpPr>
            <a:spLocks noGrp="1"/>
          </p:cNvSpPr>
          <p:nvPr>
            <p:ph type="body" sz="quarter" idx="3"/>
          </p:nvPr>
        </p:nvSpPr>
        <p:spPr/>
        <p:txBody>
          <a:bodyPr/>
          <a:lstStyle/>
          <a:p>
            <a:r>
              <a:rPr lang="en-US" dirty="0" smtClean="0"/>
              <a:t>America</a:t>
            </a:r>
            <a:endParaRPr lang="en-US" dirty="0"/>
          </a:p>
        </p:txBody>
      </p:sp>
      <p:sp>
        <p:nvSpPr>
          <p:cNvPr id="4" name="Content Placeholder 3"/>
          <p:cNvSpPr>
            <a:spLocks noGrp="1"/>
          </p:cNvSpPr>
          <p:nvPr>
            <p:ph sz="quarter" idx="4"/>
          </p:nvPr>
        </p:nvSpPr>
        <p:spPr/>
        <p:txBody>
          <a:bodyPr/>
          <a:lstStyle/>
          <a:p>
            <a:r>
              <a:rPr lang="en-US" dirty="0" smtClean="0"/>
              <a:t>George Washington </a:t>
            </a:r>
          </a:p>
          <a:p>
            <a:r>
              <a:rPr lang="en-US" dirty="0" smtClean="0"/>
              <a:t>Nathanael Greene </a:t>
            </a:r>
          </a:p>
          <a:p>
            <a:r>
              <a:rPr lang="en-US" dirty="0" smtClean="0"/>
              <a:t>Horatio Gates</a:t>
            </a:r>
          </a:p>
          <a:p>
            <a:r>
              <a:rPr lang="en-US" dirty="0" smtClean="0"/>
              <a:t>Richard Montgomery</a:t>
            </a:r>
          </a:p>
          <a:p>
            <a:r>
              <a:rPr lang="en-US" dirty="0" smtClean="0"/>
              <a:t>Daniel Morgan</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Yodio</a:t>
            </a:r>
            <a:endParaRPr lang="en-US" dirty="0"/>
          </a:p>
        </p:txBody>
      </p:sp>
      <p:sp>
        <p:nvSpPr>
          <p:cNvPr id="5" name="Content Placeholder 4"/>
          <p:cNvSpPr>
            <a:spLocks noGrp="1"/>
          </p:cNvSpPr>
          <p:nvPr>
            <p:ph idx="1"/>
          </p:nvPr>
        </p:nvSpPr>
        <p:spPr/>
        <p:txBody>
          <a:bodyPr/>
          <a:lstStyle/>
          <a:p>
            <a:r>
              <a:rPr lang="en-US" dirty="0" smtClean="0"/>
              <a:t>Quotes from those involved</a:t>
            </a:r>
          </a:p>
          <a:p>
            <a:r>
              <a:rPr lang="en-US" dirty="0" smtClean="0">
                <a:hlinkClick r:id="rId2"/>
              </a:rPr>
              <a:t>http://yodio.com/yo.aspx?CardId=</a:t>
            </a:r>
            <a:r>
              <a:rPr lang="en-US" dirty="0" smtClean="0">
                <a:hlinkClick r:id="rId2"/>
              </a:rPr>
              <a:t>FsN2NEFQ2U6G17PFRU2vKB</a:t>
            </a:r>
            <a:r>
              <a:rPr lang="en-US"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Dates</a:t>
            </a:r>
            <a:endParaRPr lang="en-US" dirty="0"/>
          </a:p>
        </p:txBody>
      </p:sp>
      <p:sp>
        <p:nvSpPr>
          <p:cNvPr id="3" name="Content Placeholder 2"/>
          <p:cNvSpPr>
            <a:spLocks noGrp="1"/>
          </p:cNvSpPr>
          <p:nvPr>
            <p:ph idx="1"/>
          </p:nvPr>
        </p:nvSpPr>
        <p:spPr/>
        <p:txBody>
          <a:bodyPr/>
          <a:lstStyle/>
          <a:p>
            <a:endParaRPr lang="en-US" dirty="0" smtClean="0"/>
          </a:p>
          <a:p>
            <a:r>
              <a:rPr lang="en-US" dirty="0" smtClean="0"/>
              <a:t>During this time, the Second Continental Congress adopted the Declaration of Independence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Stamp Act of 1765</a:t>
            </a:r>
          </a:p>
          <a:p>
            <a:endParaRPr lang="en-US" dirty="0" smtClean="0"/>
          </a:p>
          <a:p>
            <a:r>
              <a:rPr lang="en-US" dirty="0" smtClean="0"/>
              <a:t>Taxation without representation</a:t>
            </a:r>
          </a:p>
          <a:p>
            <a:endParaRPr lang="en-US" dirty="0" smtClean="0"/>
          </a:p>
          <a:p>
            <a:r>
              <a:rPr lang="en-US" dirty="0" smtClean="0"/>
              <a:t>Boston Tea Party </a:t>
            </a:r>
          </a:p>
          <a:p>
            <a:pPr lvl="1"/>
            <a:r>
              <a:rPr lang="en-US" dirty="0" smtClean="0"/>
              <a:t>Event, not political party (basis)</a:t>
            </a:r>
          </a:p>
          <a:p>
            <a:pPr lvl="1"/>
            <a:r>
              <a:rPr lang="en-US" dirty="0" smtClean="0"/>
              <a:t>10% duty on imported tea</a:t>
            </a:r>
          </a:p>
          <a:p>
            <a:pPr lvl="1"/>
            <a:r>
              <a:rPr lang="en-US" dirty="0" smtClean="0"/>
              <a:t>Political protest by Sons of Liberty against tax policy</a:t>
            </a:r>
          </a:p>
          <a:p>
            <a:pPr lvl="1"/>
            <a:r>
              <a:rPr lang="en-US" dirty="0" smtClean="0"/>
              <a:t>Sam Adams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Battles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Battle of Brooklyn</a:t>
            </a:r>
          </a:p>
          <a:p>
            <a:r>
              <a:rPr lang="en-US" dirty="0" smtClean="0">
                <a:hlinkClick r:id="rId2"/>
              </a:rPr>
              <a:t>Battle </a:t>
            </a:r>
            <a:r>
              <a:rPr lang="en-US" dirty="0">
                <a:hlinkClick r:id="rId2"/>
              </a:rPr>
              <a:t>of </a:t>
            </a:r>
            <a:r>
              <a:rPr lang="en-US" dirty="0" smtClean="0">
                <a:hlinkClick r:id="rId2"/>
              </a:rPr>
              <a:t>Trenton</a:t>
            </a:r>
            <a:endParaRPr lang="en-US" dirty="0" smtClean="0"/>
          </a:p>
          <a:p>
            <a:r>
              <a:rPr lang="en-US" dirty="0" smtClean="0">
                <a:hlinkClick r:id="rId3"/>
              </a:rPr>
              <a:t>Battle </a:t>
            </a:r>
            <a:r>
              <a:rPr lang="en-US" dirty="0">
                <a:hlinkClick r:id="rId3"/>
              </a:rPr>
              <a:t>of </a:t>
            </a:r>
            <a:r>
              <a:rPr lang="en-US" dirty="0" smtClean="0">
                <a:hlinkClick r:id="rId3"/>
              </a:rPr>
              <a:t>Princeton</a:t>
            </a:r>
            <a:endParaRPr lang="en-US" dirty="0" smtClean="0"/>
          </a:p>
          <a:p>
            <a:r>
              <a:rPr lang="en-US" dirty="0" smtClean="0">
                <a:hlinkClick r:id="rId4"/>
              </a:rPr>
              <a:t>Battle </a:t>
            </a:r>
            <a:r>
              <a:rPr lang="en-US" dirty="0">
                <a:hlinkClick r:id="rId4"/>
              </a:rPr>
              <a:t>of </a:t>
            </a:r>
            <a:r>
              <a:rPr lang="en-US" dirty="0" smtClean="0">
                <a:hlinkClick r:id="rId4"/>
              </a:rPr>
              <a:t>Brandywine</a:t>
            </a:r>
            <a:endParaRPr lang="en-US" dirty="0" smtClean="0"/>
          </a:p>
          <a:p>
            <a:r>
              <a:rPr lang="en-US" dirty="0" smtClean="0">
                <a:hlinkClick r:id="rId5"/>
              </a:rPr>
              <a:t>Battle </a:t>
            </a:r>
            <a:r>
              <a:rPr lang="en-US" dirty="0">
                <a:hlinkClick r:id="rId5"/>
              </a:rPr>
              <a:t>of </a:t>
            </a:r>
            <a:r>
              <a:rPr lang="en-US" dirty="0" smtClean="0">
                <a:hlinkClick r:id="rId5"/>
              </a:rPr>
              <a:t>Germantown</a:t>
            </a:r>
            <a:endParaRPr lang="en-US" dirty="0" smtClean="0"/>
          </a:p>
          <a:p>
            <a:r>
              <a:rPr lang="en-US" dirty="0" smtClean="0">
                <a:hlinkClick r:id="rId6"/>
              </a:rPr>
              <a:t>Battle </a:t>
            </a:r>
            <a:r>
              <a:rPr lang="en-US" dirty="0">
                <a:hlinkClick r:id="rId6"/>
              </a:rPr>
              <a:t>of </a:t>
            </a:r>
            <a:r>
              <a:rPr lang="en-US" dirty="0" smtClean="0">
                <a:hlinkClick r:id="rId6"/>
              </a:rPr>
              <a:t>Saratoga</a:t>
            </a:r>
            <a:endParaRPr lang="en-US" dirty="0" smtClean="0"/>
          </a:p>
          <a:p>
            <a:r>
              <a:rPr lang="en-US" dirty="0" smtClean="0">
                <a:hlinkClick r:id="rId7"/>
              </a:rPr>
              <a:t>Battle </a:t>
            </a:r>
            <a:r>
              <a:rPr lang="en-US" dirty="0">
                <a:hlinkClick r:id="rId7"/>
              </a:rPr>
              <a:t>of </a:t>
            </a:r>
            <a:r>
              <a:rPr lang="en-US" dirty="0" smtClean="0">
                <a:hlinkClick r:id="rId7"/>
              </a:rPr>
              <a:t>Camden</a:t>
            </a:r>
            <a:endParaRPr lang="en-US" dirty="0" smtClean="0"/>
          </a:p>
          <a:p>
            <a:r>
              <a:rPr lang="en-US" dirty="0" smtClean="0">
                <a:hlinkClick r:id="rId8"/>
              </a:rPr>
              <a:t>Battle </a:t>
            </a:r>
            <a:r>
              <a:rPr lang="en-US" dirty="0">
                <a:hlinkClick r:id="rId8"/>
              </a:rPr>
              <a:t>of </a:t>
            </a:r>
            <a:r>
              <a:rPr lang="en-US" dirty="0" smtClean="0">
                <a:hlinkClick r:id="rId8"/>
              </a:rPr>
              <a:t>Cowpens</a:t>
            </a:r>
            <a:endParaRPr lang="en-US" dirty="0" smtClean="0"/>
          </a:p>
          <a:p>
            <a:r>
              <a:rPr lang="en-US" dirty="0" smtClean="0">
                <a:hlinkClick r:id="rId9"/>
              </a:rPr>
              <a:t>Siege </a:t>
            </a:r>
            <a:r>
              <a:rPr lang="en-US" dirty="0">
                <a:hlinkClick r:id="rId9"/>
              </a:rPr>
              <a:t>of Yorktown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ARW According to Hollywood</a:t>
            </a:r>
            <a:endParaRPr lang="en-US" dirty="0"/>
          </a:p>
        </p:txBody>
      </p:sp>
      <p:pic>
        <p:nvPicPr>
          <p:cNvPr id="4" name="Content Placeholder 3" descr="419nLh5+JkL._SX500_.jpg">
            <a:hlinkClick r:id="rId2"/>
          </p:cNvPr>
          <p:cNvPicPr>
            <a:picLocks noGrp="1" noChangeAspect="1"/>
          </p:cNvPicPr>
          <p:nvPr>
            <p:ph idx="1"/>
          </p:nvPr>
        </p:nvPicPr>
        <p:blipFill>
          <a:blip r:embed="rId3"/>
          <a:srcRect l="-86510" r="-86510"/>
          <a:stretch>
            <a:fillRect/>
          </a:stretch>
        </p:blipFill>
        <p:spPr>
          <a:xfrm>
            <a:off x="1245045" y="1417638"/>
            <a:ext cx="6974413" cy="3835658"/>
          </a:xfrm>
        </p:spPr>
      </p:pic>
      <p:sp>
        <p:nvSpPr>
          <p:cNvPr id="5" name="TextBox 4"/>
          <p:cNvSpPr txBox="1"/>
          <p:nvPr/>
        </p:nvSpPr>
        <p:spPr>
          <a:xfrm>
            <a:off x="457200" y="5455829"/>
            <a:ext cx="8229600" cy="1477328"/>
          </a:xfrm>
          <a:prstGeom prst="rect">
            <a:avLst/>
          </a:prstGeom>
          <a:noFill/>
        </p:spPr>
        <p:txBody>
          <a:bodyPr wrap="square" rtlCol="0">
            <a:spAutoFit/>
          </a:bodyPr>
          <a:lstStyle/>
          <a:p>
            <a:pPr algn="ctr"/>
            <a:r>
              <a:rPr lang="en-US" dirty="0" smtClean="0"/>
              <a:t>Fictional Storyline but backdrop was real (i.e. Saving Private Ryan, Titanic)</a:t>
            </a:r>
          </a:p>
          <a:p>
            <a:pPr algn="ctr"/>
            <a:endParaRPr lang="en-US" dirty="0" smtClean="0"/>
          </a:p>
          <a:p>
            <a:pPr algn="ctr"/>
            <a:r>
              <a:rPr lang="en-US" dirty="0" smtClean="0"/>
              <a:t>Mel Gibson’s character is </a:t>
            </a:r>
            <a:r>
              <a:rPr lang="en-US" dirty="0"/>
              <a:t>a composite figure based on four real American Revolutionary War </a:t>
            </a:r>
            <a:r>
              <a:rPr lang="en-US" dirty="0" smtClean="0"/>
              <a:t>heroes: Joseph Plumb Martin, Francis Marion, Daniel Morgan, Thomas Sumter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2734</TotalTime>
  <Words>425</Words>
  <Application>Microsoft Macintosh PowerPoint</Application>
  <PresentationFormat>On-screen Show (4:3)</PresentationFormat>
  <Paragraphs>64</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Travelogue</vt:lpstr>
      <vt:lpstr>American Revolutionary War April 19, 1775 – September 3, 1783 </vt:lpstr>
      <vt:lpstr>Prior Knowledge</vt:lpstr>
      <vt:lpstr>Who </vt:lpstr>
      <vt:lpstr>Main Leaders</vt:lpstr>
      <vt:lpstr>Yodio</vt:lpstr>
      <vt:lpstr>Dates</vt:lpstr>
      <vt:lpstr>Why</vt:lpstr>
      <vt:lpstr>Major Battles</vt:lpstr>
      <vt:lpstr>ARW According to Hollywood</vt:lpstr>
      <vt:lpstr>Treaty of Paris</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Revolutionary War</dc:title>
  <dc:creator>Michael Saks</dc:creator>
  <cp:lastModifiedBy>Michael Saks</cp:lastModifiedBy>
  <cp:revision>3</cp:revision>
  <dcterms:created xsi:type="dcterms:W3CDTF">2012-11-26T23:58:23Z</dcterms:created>
  <dcterms:modified xsi:type="dcterms:W3CDTF">2012-11-28T21:32:33Z</dcterms:modified>
</cp:coreProperties>
</file>